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1fd05553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1fd05553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highlight>
                  <a:srgbClr val="EEF0FF"/>
                </a:highlight>
              </a:rPr>
              <a:t>Good morning/afternoon/evening, name/everyone. I am Nicholas Stroupe and I am with Nashville Software Schools DDA14.</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Today, I'm excited to share my capstone project on Exoplanets and their discovery methods. </a:t>
            </a:r>
            <a:br>
              <a:rPr b="1" lang="en" sz="1400">
                <a:solidFill>
                  <a:schemeClr val="dk1"/>
                </a:solidFill>
                <a:highlight>
                  <a:srgbClr val="EEF0FF"/>
                </a:highlight>
              </a:rPr>
            </a:br>
            <a:r>
              <a:rPr b="1" lang="en" sz="1400">
                <a:solidFill>
                  <a:schemeClr val="dk1"/>
                </a:solidFill>
                <a:highlight>
                  <a:srgbClr val="EEF0FF"/>
                </a:highlight>
              </a:rPr>
              <a:t>These are planets that orbit stars outside our solar system. Over the past few decades, astronomers have developed various methods to detect these distant worlds. In my analysis, I'll dive into 3 primary methods of discovery, </a:t>
            </a:r>
            <a:r>
              <a:rPr b="1" lang="en" sz="1400">
                <a:solidFill>
                  <a:schemeClr val="dk1"/>
                </a:solidFill>
              </a:rPr>
              <a:t>examining the strengths and limitations of the various detection methods</a:t>
            </a:r>
            <a:r>
              <a:rPr b="1" lang="en" sz="1400">
                <a:solidFill>
                  <a:schemeClr val="dk1"/>
                </a:solidFill>
                <a:highlight>
                  <a:srgbClr val="EEF0FF"/>
                </a:highlight>
              </a:rPr>
              <a:t>. </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The data I used for this project was collected from the Catalogue of Exoplanets on the Encyclopedia of Exoplanetary Systems. This encyclopaedia provides the latest detections and data announced by professional astronomers on exoplanetary systems.</a:t>
            </a:r>
            <a:endParaRPr b="1" sz="1400">
              <a:solidFill>
                <a:schemeClr val="dk1"/>
              </a:solidFill>
              <a:highlight>
                <a:srgbClr val="EEF0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fd0555318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1fd0555318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42424"/>
                </a:solidFill>
                <a:highlight>
                  <a:srgbClr val="EEF0FF"/>
                </a:highlight>
              </a:rPr>
              <a:t>Now we will take a look into planets with short orbital periods.</a:t>
            </a:r>
            <a:br>
              <a:rPr b="1" lang="en" sz="1400">
                <a:solidFill>
                  <a:srgbClr val="242424"/>
                </a:solidFill>
                <a:highlight>
                  <a:srgbClr val="EEF0FF"/>
                </a:highlight>
              </a:rPr>
            </a:br>
            <a:br>
              <a:rPr b="1" lang="en" sz="1400">
                <a:solidFill>
                  <a:srgbClr val="242424"/>
                </a:solidFill>
                <a:highlight>
                  <a:srgbClr val="EEF0FF"/>
                </a:highlight>
              </a:rPr>
            </a:br>
            <a:r>
              <a:rPr b="1" lang="en" sz="1400">
                <a:solidFill>
                  <a:srgbClr val="242424"/>
                </a:solidFill>
                <a:highlight>
                  <a:srgbClr val="EEF0FF"/>
                </a:highlight>
              </a:rPr>
              <a:t>If we look at the yellow line on the Y axis, this is the orbital period of 1 earth day. </a:t>
            </a:r>
            <a:r>
              <a:rPr b="1" lang="en" sz="1400">
                <a:solidFill>
                  <a:srgbClr val="242424"/>
                </a:solidFill>
                <a:highlight>
                  <a:srgbClr val="EEF0FF"/>
                </a:highlight>
              </a:rPr>
              <a:t>We can see that there are more planets </a:t>
            </a:r>
            <a:r>
              <a:rPr b="1" i="1" lang="en" sz="1400">
                <a:solidFill>
                  <a:srgbClr val="242424"/>
                </a:solidFill>
                <a:highlight>
                  <a:srgbClr val="EEF0FF"/>
                </a:highlight>
              </a:rPr>
              <a:t>above </a:t>
            </a:r>
            <a:r>
              <a:rPr b="1" lang="en" sz="1400">
                <a:solidFill>
                  <a:srgbClr val="242424"/>
                </a:solidFill>
                <a:highlight>
                  <a:srgbClr val="EEF0FF"/>
                </a:highlight>
              </a:rPr>
              <a:t>the orbital period of 1 day, than below it. One possible explanation is that our current scientific technology is not advanced enough to correctly measure planets that orbit in less than a day. In the lower left, we see that most of these planets were detected using the Transit method, and the other few observing with Radial Velocity. We also can see that Imaging is the most effective when the planet is further from its host star.</a:t>
            </a:r>
            <a:br>
              <a:rPr b="1" lang="en" sz="1400">
                <a:solidFill>
                  <a:srgbClr val="242424"/>
                </a:solidFill>
                <a:highlight>
                  <a:srgbClr val="EEF0FF"/>
                </a:highlight>
              </a:rPr>
            </a:br>
            <a:br>
              <a:rPr b="1" lang="en" sz="1400">
                <a:solidFill>
                  <a:srgbClr val="242424"/>
                </a:solidFill>
                <a:highlight>
                  <a:srgbClr val="EEF0FF"/>
                </a:highlight>
              </a:rPr>
            </a:br>
            <a:r>
              <a:rPr b="1" lang="en" sz="1400">
                <a:solidFill>
                  <a:srgbClr val="242424"/>
                </a:solidFill>
                <a:highlight>
                  <a:srgbClr val="EEF0FF"/>
                </a:highlight>
              </a:rPr>
              <a:t>But why is there no scatter in the top right corner? When trying to figure this out, I switched the detection type with the eccentricity and was able to understand why.</a:t>
            </a:r>
            <a:endParaRPr b="1" sz="1000">
              <a:highlight>
                <a:srgbClr val="EEF0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fd0555318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fd0555318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42424"/>
                </a:solidFill>
                <a:highlight>
                  <a:srgbClr val="EEF0FF"/>
                </a:highlight>
              </a:rPr>
              <a:t>Eccentricity measures how elongated an orbit is. This ranges from 0 (a perfect circle) to 1 (a highly elongated ellipse). Higher eccentricity means a more oval shaped orbit.</a:t>
            </a:r>
            <a:br>
              <a:rPr b="1" lang="en" sz="1400">
                <a:solidFill>
                  <a:srgbClr val="242424"/>
                </a:solidFill>
                <a:highlight>
                  <a:srgbClr val="EEF0FF"/>
                </a:highlight>
              </a:rPr>
            </a:br>
            <a:br>
              <a:rPr b="1" lang="en" sz="1400">
                <a:solidFill>
                  <a:srgbClr val="242424"/>
                </a:solidFill>
                <a:highlight>
                  <a:srgbClr val="EEF0FF"/>
                </a:highlight>
              </a:rPr>
            </a:br>
            <a:r>
              <a:rPr b="1" lang="en" sz="1400">
                <a:solidFill>
                  <a:srgbClr val="242424"/>
                </a:solidFill>
                <a:highlight>
                  <a:srgbClr val="EEF0FF"/>
                </a:highlight>
              </a:rPr>
              <a:t>Knowing that, we can now see t</a:t>
            </a:r>
            <a:r>
              <a:rPr b="1" lang="en" sz="1400">
                <a:solidFill>
                  <a:srgbClr val="242424"/>
                </a:solidFill>
                <a:highlight>
                  <a:srgbClr val="EEF0FF"/>
                </a:highlight>
              </a:rPr>
              <a:t>he reason is the closeness of the planets to their stars. The blue colour indicates a low orbital eccentricity, meaning a more circular orbit. </a:t>
            </a:r>
            <a:br>
              <a:rPr b="1" lang="en" sz="1400">
                <a:solidFill>
                  <a:srgbClr val="242424"/>
                </a:solidFill>
                <a:highlight>
                  <a:srgbClr val="EEF0FF"/>
                </a:highlight>
              </a:rPr>
            </a:br>
            <a:r>
              <a:rPr b="1" lang="en" sz="1400">
                <a:solidFill>
                  <a:srgbClr val="242424"/>
                </a:solidFill>
                <a:highlight>
                  <a:srgbClr val="EEF0FF"/>
                </a:highlight>
              </a:rPr>
              <a:t>At small distances, the planets are subject to a stronger gravitational force by the host star, making their orbits more circular. </a:t>
            </a:r>
            <a:br>
              <a:rPr b="1" lang="en" sz="1400">
                <a:solidFill>
                  <a:srgbClr val="242424"/>
                </a:solidFill>
                <a:highlight>
                  <a:srgbClr val="EEF0FF"/>
                </a:highlight>
              </a:rPr>
            </a:br>
            <a:r>
              <a:rPr b="1" lang="en" sz="1400">
                <a:solidFill>
                  <a:srgbClr val="242424"/>
                </a:solidFill>
                <a:highlight>
                  <a:srgbClr val="EEF0FF"/>
                </a:highlight>
              </a:rPr>
              <a:t>They effectively become like the moon is to the earth: they get tidally locked and rotate in a circular motion. The orbits become more elliptical as the eccentricity increases. </a:t>
            </a:r>
            <a:br>
              <a:rPr b="1" lang="en" sz="1400">
                <a:solidFill>
                  <a:srgbClr val="242424"/>
                </a:solidFill>
                <a:highlight>
                  <a:srgbClr val="EEF0FF"/>
                </a:highlight>
              </a:rPr>
            </a:br>
            <a:r>
              <a:rPr b="1" lang="en" sz="1400">
                <a:solidFill>
                  <a:srgbClr val="242424"/>
                </a:solidFill>
                <a:highlight>
                  <a:srgbClr val="EEF0FF"/>
                </a:highlight>
              </a:rPr>
              <a:t>At low orbital eccentricity, it is harder to determine the Semi-major axis correctly.</a:t>
            </a:r>
            <a:endParaRPr b="1" sz="1400">
              <a:solidFill>
                <a:srgbClr val="242424"/>
              </a:solidFill>
              <a:highlight>
                <a:srgbClr val="EEF0FF"/>
              </a:highlight>
            </a:endParaRPr>
          </a:p>
          <a:p>
            <a:pPr indent="0" lvl="0" marL="0" rtl="0" algn="l">
              <a:spcBef>
                <a:spcPts val="0"/>
              </a:spcBef>
              <a:spcAft>
                <a:spcPts val="0"/>
              </a:spcAft>
              <a:buNone/>
            </a:pPr>
            <a:r>
              <a:t/>
            </a:r>
            <a:endParaRPr b="1" sz="1400">
              <a:solidFill>
                <a:srgbClr val="242424"/>
              </a:solidFill>
              <a:highlight>
                <a:srgbClr val="EEF0FF"/>
              </a:highlight>
            </a:endParaRPr>
          </a:p>
          <a:p>
            <a:pPr indent="0" lvl="0" marL="0" rtl="0" algn="l">
              <a:spcBef>
                <a:spcPts val="0"/>
              </a:spcBef>
              <a:spcAft>
                <a:spcPts val="0"/>
              </a:spcAft>
              <a:buNone/>
            </a:pPr>
            <a:r>
              <a:rPr b="1" lang="en" sz="1400">
                <a:solidFill>
                  <a:srgbClr val="242424"/>
                </a:solidFill>
                <a:highlight>
                  <a:srgbClr val="EEF0FF"/>
                </a:highlight>
              </a:rPr>
              <a:t>This brings us to our conclusions.</a:t>
            </a:r>
            <a:endParaRPr b="1" sz="1400">
              <a:solidFill>
                <a:srgbClr val="242424"/>
              </a:solidFill>
              <a:highlight>
                <a:srgbClr val="EEF0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fd055531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fd0555318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300">
                <a:solidFill>
                  <a:schemeClr val="dk1"/>
                </a:solidFill>
                <a:highlight>
                  <a:srgbClr val="EEF0FF"/>
                </a:highlight>
              </a:rPr>
              <a:t>This presentation has explored the diverse landscape of exoplanet detection methods, highlighting their unique strengths and limitations. Our analysis revealed a clear dominance of the transit method, particularly for planets orbiting close to their host stars. We observed a distinct relationship between detection method, distance reach, and the types of exoplanets discovered. Notably, exoplanet radii exhibit a strong correlation with their distance from their host stars, while the distribution of exoplanet masses and distances is significantly influenced by the inherent biases of each detection technique. The scarcity of exoplanets with extremely short orbital periods remains a compelling mystery that demands further investigation. As our understanding of exoplanets continues to deepen, we anticipate groundbreaking discoveries that will revolutionize our perception of planetary systems and the potential for life beyond Earth.</a:t>
            </a:r>
            <a:br>
              <a:rPr b="1" lang="en" sz="1300">
                <a:solidFill>
                  <a:schemeClr val="dk1"/>
                </a:solidFill>
                <a:highlight>
                  <a:srgbClr val="EEF0FF"/>
                </a:highlight>
              </a:rPr>
            </a:br>
            <a:br>
              <a:rPr b="1" lang="en" sz="1300">
                <a:solidFill>
                  <a:schemeClr val="dk1"/>
                </a:solidFill>
                <a:highlight>
                  <a:srgbClr val="EEF0FF"/>
                </a:highlight>
              </a:rPr>
            </a:br>
            <a:r>
              <a:rPr b="1" lang="en" sz="1500">
                <a:solidFill>
                  <a:schemeClr val="dk1"/>
                </a:solidFill>
                <a:highlight>
                  <a:srgbClr val="EEF0FF"/>
                </a:highlight>
              </a:rPr>
              <a:t>And that concludes my analysis! Thank you for your time. Are there any questions?</a:t>
            </a:r>
            <a:endParaRPr b="1" sz="1500">
              <a:solidFill>
                <a:schemeClr val="dk1"/>
              </a:solidFill>
              <a:highlight>
                <a:srgbClr val="EEF0FF"/>
              </a:highlight>
            </a:endParaRPr>
          </a:p>
          <a:p>
            <a:pPr indent="0" lvl="0" marL="0" rtl="0" algn="l">
              <a:spcBef>
                <a:spcPts val="120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1fd055531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1fd055531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sz="1500">
                <a:solidFill>
                  <a:schemeClr val="dk1"/>
                </a:solidFill>
              </a:rPr>
              <a:t>My inspiration for this projects </a:t>
            </a:r>
            <a:r>
              <a:rPr b="1" lang="en" sz="1500">
                <a:solidFill>
                  <a:schemeClr val="dk1"/>
                </a:solidFill>
              </a:rPr>
              <a:t>topic</a:t>
            </a:r>
            <a:r>
              <a:rPr b="1" lang="en" sz="1500">
                <a:solidFill>
                  <a:schemeClr val="dk1"/>
                </a:solidFill>
              </a:rPr>
              <a:t> is curiosity about life itself and understanding the unknown. </a:t>
            </a:r>
            <a:r>
              <a:rPr b="1" lang="en" sz="1500">
                <a:solidFill>
                  <a:schemeClr val="dk1"/>
                </a:solidFill>
              </a:rPr>
              <a:t>My fascination with Earth and Space Science began in elementary school science class and has only grown stronger. Since then, I have often looked up and wondered so many things. From books and movies to video games and NASA documentaries, this passion has been shaped by a multitude of influences. This project is a great chance for me to dive deeper into astrometry data, align with my aspirations, and move closer to my goal of meaningfully contributing to space exploration.</a:t>
            </a:r>
            <a:endParaRPr b="1" sz="8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1fd055531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1fd055531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Let’s take a look at what we will explore here today. </a:t>
            </a:r>
            <a:br>
              <a:rPr b="1" lang="en" sz="1400"/>
            </a:br>
            <a:r>
              <a:rPr b="1" lang="en" sz="1400"/>
              <a:t>We</a:t>
            </a:r>
            <a:r>
              <a:rPr b="1" lang="en" sz="1400"/>
              <a:t> will start by getting familiar with some key terms. Then we will identify the most successful detection methods and briefly talk about them and how they work. After that  we will see how the distances of stars detected by different detection methods </a:t>
            </a:r>
            <a:r>
              <a:rPr b="1" lang="en" sz="1400"/>
              <a:t>compare.</a:t>
            </a:r>
            <a:r>
              <a:rPr b="1" lang="en" sz="1400"/>
              <a:t> We will then look at how the mass and radius of a planet vary with distances for each method of detection. Finally, we will look into what factors could explain the lack of discovered exoplanets with </a:t>
            </a:r>
            <a:r>
              <a:rPr b="1" lang="en" sz="1400"/>
              <a:t>extremely</a:t>
            </a:r>
            <a:r>
              <a:rPr b="1" lang="en" sz="1400"/>
              <a:t> short orbital periods. To wrap it up we will recap on our key insights throughout the analysis.</a:t>
            </a:r>
            <a:endParaRPr b="1"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1fd055531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1fd055531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highlight>
                  <a:srgbClr val="EEF0FF"/>
                </a:highlight>
              </a:rPr>
              <a:t>Here are some key terms to be familiar with before moving forward.</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Planet Mass: </a:t>
            </a:r>
            <a:r>
              <a:rPr lang="en" sz="1400">
                <a:solidFill>
                  <a:schemeClr val="dk1"/>
                </a:solidFill>
                <a:highlight>
                  <a:srgbClr val="EEF0FF"/>
                </a:highlight>
              </a:rPr>
              <a:t>Is the total amount of matter a planet contains, essentially its "weight", and we measure this in jupiter masses.</a:t>
            </a:r>
            <a:endParaRPr sz="1400">
              <a:solidFill>
                <a:schemeClr val="dk1"/>
              </a:solidFill>
              <a:highlight>
                <a:srgbClr val="EEF0FF"/>
              </a:highlight>
            </a:endParaRPr>
          </a:p>
          <a:p>
            <a:pPr indent="0" lvl="0" marL="0" rtl="0" algn="l">
              <a:lnSpc>
                <a:spcPct val="115000"/>
              </a:lnSpc>
              <a:spcBef>
                <a:spcPts val="0"/>
              </a:spcBef>
              <a:spcAft>
                <a:spcPts val="0"/>
              </a:spcAft>
              <a:buNone/>
            </a:pPr>
            <a:br>
              <a:rPr b="1" lang="en" sz="1400">
                <a:solidFill>
                  <a:schemeClr val="dk1"/>
                </a:solidFill>
                <a:highlight>
                  <a:srgbClr val="EEF0FF"/>
                </a:highlight>
              </a:rPr>
            </a:br>
            <a:r>
              <a:rPr b="1" lang="en" sz="1400">
                <a:solidFill>
                  <a:schemeClr val="dk1"/>
                </a:solidFill>
                <a:highlight>
                  <a:srgbClr val="EEF0FF"/>
                </a:highlight>
              </a:rPr>
              <a:t>Planet Radius:</a:t>
            </a:r>
            <a:r>
              <a:rPr lang="en" sz="1400">
                <a:solidFill>
                  <a:schemeClr val="dk1"/>
                </a:solidFill>
                <a:highlight>
                  <a:srgbClr val="EEF0FF"/>
                </a:highlight>
              </a:rPr>
              <a:t> The distance from the center of a planet to its outer surface, essentially representing the physical size of the planet, measured in jupiter radii. </a:t>
            </a:r>
            <a:endParaRPr sz="1400">
              <a:solidFill>
                <a:schemeClr val="dk1"/>
              </a:solidFill>
              <a:highlight>
                <a:srgbClr val="EEF0FF"/>
              </a:highlight>
            </a:endParaRPr>
          </a:p>
          <a:p>
            <a:pPr indent="0" lvl="0" marL="0" rtl="0" algn="l">
              <a:lnSpc>
                <a:spcPct val="115000"/>
              </a:lnSpc>
              <a:spcBef>
                <a:spcPts val="1200"/>
              </a:spcBef>
              <a:spcAft>
                <a:spcPts val="0"/>
              </a:spcAft>
              <a:buNone/>
            </a:pPr>
            <a:r>
              <a:rPr b="1" lang="en" sz="1400">
                <a:solidFill>
                  <a:schemeClr val="dk1"/>
                </a:solidFill>
                <a:highlight>
                  <a:srgbClr val="EEF0FF"/>
                </a:highlight>
              </a:rPr>
              <a:t>Star Distance: </a:t>
            </a:r>
            <a:r>
              <a:rPr lang="en" sz="1400">
                <a:solidFill>
                  <a:schemeClr val="dk1"/>
                </a:solidFill>
                <a:highlight>
                  <a:srgbClr val="EEF0FF"/>
                </a:highlight>
              </a:rPr>
              <a:t>The actual distance between a celestial body and its star at any given point in time. Measured in astronomical units representing the distance from the Earth to the Sun.</a:t>
            </a:r>
            <a:endParaRPr sz="1400">
              <a:solidFill>
                <a:schemeClr val="dk1"/>
              </a:solidFill>
              <a:highlight>
                <a:srgbClr val="EEF0FF"/>
              </a:highlight>
            </a:endParaRPr>
          </a:p>
          <a:p>
            <a:pPr indent="0" lvl="0" marL="0" rtl="0" algn="l">
              <a:lnSpc>
                <a:spcPct val="115000"/>
              </a:lnSpc>
              <a:spcBef>
                <a:spcPts val="1200"/>
              </a:spcBef>
              <a:spcAft>
                <a:spcPts val="0"/>
              </a:spcAft>
              <a:buNone/>
            </a:pPr>
            <a:r>
              <a:rPr b="1" lang="en" sz="1400">
                <a:solidFill>
                  <a:schemeClr val="dk1"/>
                </a:solidFill>
                <a:highlight>
                  <a:srgbClr val="EEF0FF"/>
                </a:highlight>
              </a:rPr>
              <a:t>Semi-Major Axis:</a:t>
            </a:r>
            <a:r>
              <a:rPr lang="en" sz="1400">
                <a:solidFill>
                  <a:schemeClr val="dk1"/>
                </a:solidFill>
                <a:highlight>
                  <a:srgbClr val="EEF0FF"/>
                </a:highlight>
              </a:rPr>
              <a:t> The average distance between a planet and its star.</a:t>
            </a:r>
            <a:endParaRPr sz="1400">
              <a:solidFill>
                <a:schemeClr val="dk1"/>
              </a:solidFill>
              <a:highlight>
                <a:srgbClr val="EEF0FF"/>
              </a:highlight>
            </a:endParaRPr>
          </a:p>
          <a:p>
            <a:pPr indent="0" lvl="0" marL="0" rtl="0" algn="l">
              <a:lnSpc>
                <a:spcPct val="115000"/>
              </a:lnSpc>
              <a:spcBef>
                <a:spcPts val="1200"/>
              </a:spcBef>
              <a:spcAft>
                <a:spcPts val="0"/>
              </a:spcAft>
              <a:buNone/>
            </a:pPr>
            <a:r>
              <a:rPr b="1" lang="en" sz="1400">
                <a:solidFill>
                  <a:schemeClr val="dk1"/>
                </a:solidFill>
                <a:highlight>
                  <a:srgbClr val="EEF0FF"/>
                </a:highlight>
              </a:rPr>
              <a:t>Orbital Period:</a:t>
            </a:r>
            <a:r>
              <a:rPr lang="en" sz="1400">
                <a:solidFill>
                  <a:schemeClr val="dk1"/>
                </a:solidFill>
                <a:highlight>
                  <a:srgbClr val="EEF0FF"/>
                </a:highlight>
              </a:rPr>
              <a:t> Is the time it takes for a planet to complete one orbit around its sun.</a:t>
            </a:r>
            <a:br>
              <a:rPr lang="en" sz="12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Now let’s go take a look at the detection methods!</a:t>
            </a:r>
            <a:br>
              <a:rPr lang="en" sz="1200">
                <a:solidFill>
                  <a:schemeClr val="dk1"/>
                </a:solidFill>
                <a:highlight>
                  <a:srgbClr val="EEF0FF"/>
                </a:highlight>
              </a:rPr>
            </a:br>
            <a:endParaRPr sz="1200">
              <a:solidFill>
                <a:schemeClr val="dk1"/>
              </a:solidFill>
              <a:highlight>
                <a:srgbClr val="EEF0FF"/>
              </a:highlight>
            </a:endParaRPr>
          </a:p>
          <a:p>
            <a:pPr indent="0" lvl="0" marL="0" rtl="0" algn="l">
              <a:spcBef>
                <a:spcPts val="1200"/>
              </a:spcBef>
              <a:spcAft>
                <a:spcPts val="0"/>
              </a:spcAft>
              <a:buNone/>
            </a:pPr>
            <a:r>
              <a:t/>
            </a:r>
            <a:endParaRPr b="1"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1fd0555318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1fd0555318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highlight>
                  <a:srgbClr val="EEF0FF"/>
                </a:highlight>
              </a:rPr>
              <a:t>There are a total of 3590 discovered exoplanets in the data worked with here.</a:t>
            </a:r>
            <a:br>
              <a:rPr b="1" lang="en" sz="1400">
                <a:solidFill>
                  <a:schemeClr val="dk1"/>
                </a:solidFill>
                <a:highlight>
                  <a:srgbClr val="EEF0FF"/>
                </a:highlight>
              </a:rPr>
            </a:br>
            <a:r>
              <a:rPr b="1" lang="en" sz="1400">
                <a:solidFill>
                  <a:schemeClr val="dk1"/>
                </a:solidFill>
                <a:highlight>
                  <a:srgbClr val="EEF0FF"/>
                </a:highlight>
              </a:rPr>
              <a:t>We can </a:t>
            </a:r>
            <a:r>
              <a:rPr b="1" lang="en" sz="1400">
                <a:solidFill>
                  <a:schemeClr val="dk1"/>
                </a:solidFill>
                <a:highlight>
                  <a:srgbClr val="EEF0FF"/>
                </a:highlight>
              </a:rPr>
              <a:t>immediately</a:t>
            </a:r>
            <a:r>
              <a:rPr b="1" lang="en" sz="1400">
                <a:solidFill>
                  <a:schemeClr val="dk1"/>
                </a:solidFill>
                <a:highlight>
                  <a:srgbClr val="EEF0FF"/>
                </a:highlight>
              </a:rPr>
              <a:t> see that the transit method is the most effective, the radial velocity method being the second, and Imaging clearly being the least effective of the 3.</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Let’s take a moment to briefly talk </a:t>
            </a:r>
            <a:r>
              <a:rPr b="1" lang="en" sz="1400">
                <a:solidFill>
                  <a:schemeClr val="dk1"/>
                </a:solidFill>
                <a:highlight>
                  <a:srgbClr val="EEF0FF"/>
                </a:highlight>
              </a:rPr>
              <a:t>about</a:t>
            </a:r>
            <a:r>
              <a:rPr b="1" lang="en" sz="1400">
                <a:solidFill>
                  <a:schemeClr val="dk1"/>
                </a:solidFill>
                <a:highlight>
                  <a:srgbClr val="EEF0FF"/>
                </a:highlight>
              </a:rPr>
              <a:t> the detection methods and how they work:</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Primary Transit: When a planet passes in front of its star from our point of view, it causes a small dip in the star’s brightness. By measuring this dip, we can learn about the planet’s radius, orbit, and sometimes its atmosphere. </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Radial Velocity: As a planet orbits its star, its gravity causes the star to wobble slightly. By measuring tiny changes in the star's light, we can detect the presence of a planet and figure out its mass and orbit.</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Imaging: In this method, we take pictures of exoplanets by blocking out the light from their parent stars. This allows us to directly observe the planet and study its atmosphere and other features.</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Which leads us to each detection methods usage over time.</a:t>
            </a:r>
            <a:br>
              <a:rPr b="1" lang="en" sz="1400">
                <a:solidFill>
                  <a:schemeClr val="dk1"/>
                </a:solidFill>
                <a:highlight>
                  <a:srgbClr val="EEF0FF"/>
                </a:highlight>
              </a:rPr>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fd0555318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fd0555318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highlight>
                  <a:srgbClr val="EEF0FF"/>
                </a:highlight>
              </a:rPr>
              <a:t>For this analysis, we will focus on discoveries from years 2000 to 2024.</a:t>
            </a:r>
            <a:br>
              <a:rPr b="1" lang="en" sz="1400">
                <a:solidFill>
                  <a:schemeClr val="dk1"/>
                </a:solidFill>
                <a:highlight>
                  <a:srgbClr val="EEF0FF"/>
                </a:highlight>
              </a:rPr>
            </a:br>
            <a:endParaRPr b="1" sz="1400">
              <a:solidFill>
                <a:schemeClr val="dk1"/>
              </a:solidFill>
              <a:highlight>
                <a:srgbClr val="EEF0FF"/>
              </a:highlight>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highlight>
                  <a:srgbClr val="EEF0FF"/>
                </a:highlight>
              </a:rPr>
              <a:t>The graph shows a clear dominance of the Primary Transit method, particularly a sharp peak around 2017 which is most likely due to the success of the Kepler Space Telescope that was launched by NASA in 2009. While fluctuating, the Primary Transit method generally exhibits an upward trend across the depicted period. </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Radial Velocity demonstrates a more consistent but lower detection rate, with some fluctuations and a small peak around 2011 and another around 2022. </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Imaging consistently remains the least utilized method, showing a relatively flat trend with minor increases towards the end of the timeframe.</a:t>
            </a:r>
            <a:br>
              <a:rPr b="1" lang="en" sz="1400">
                <a:solidFill>
                  <a:schemeClr val="dk1"/>
                </a:solidFill>
                <a:highlight>
                  <a:srgbClr val="EEF0FF"/>
                </a:highlight>
              </a:rPr>
            </a:br>
            <a:endParaRPr b="1" sz="1400">
              <a:solidFill>
                <a:schemeClr val="dk1"/>
              </a:solidFill>
              <a:highlight>
                <a:srgbClr val="EEF0FF"/>
              </a:highlight>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highlight>
                  <a:srgbClr val="EEF0FF"/>
                </a:highlight>
              </a:rPr>
              <a:t>Overall we can see that technological advancements and observational strategies continue to be studied, produced, tested, and improved over the years with continued success.</a:t>
            </a:r>
            <a:endParaRPr b="1" sz="1400">
              <a:solidFill>
                <a:schemeClr val="dk1"/>
              </a:solidFill>
              <a:highlight>
                <a:srgbClr val="EEF0FF"/>
              </a:highligh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20a5d246e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20a5d246e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highlight>
                  <a:srgbClr val="EEF0FF"/>
                </a:highlight>
              </a:rPr>
              <a:t>Now that </a:t>
            </a:r>
            <a:r>
              <a:rPr b="1" lang="en" sz="1400">
                <a:solidFill>
                  <a:schemeClr val="dk1"/>
                </a:solidFill>
                <a:highlight>
                  <a:srgbClr val="EEF0FF"/>
                </a:highlight>
              </a:rPr>
              <a:t>we've</a:t>
            </a:r>
            <a:r>
              <a:rPr b="1" lang="en" sz="1400">
                <a:solidFill>
                  <a:schemeClr val="dk1"/>
                </a:solidFill>
                <a:highlight>
                  <a:srgbClr val="EEF0FF"/>
                </a:highlight>
              </a:rPr>
              <a:t> explored their use over time, </a:t>
            </a:r>
            <a:r>
              <a:rPr b="1" lang="en" sz="1400">
                <a:solidFill>
                  <a:schemeClr val="dk1"/>
                </a:solidFill>
                <a:highlight>
                  <a:srgbClr val="EEF0FF"/>
                </a:highlight>
              </a:rPr>
              <a:t>let's</a:t>
            </a:r>
            <a:r>
              <a:rPr b="1" lang="en" sz="1400">
                <a:solidFill>
                  <a:schemeClr val="dk1"/>
                </a:solidFill>
                <a:highlight>
                  <a:srgbClr val="EEF0FF"/>
                </a:highlight>
              </a:rPr>
              <a:t> take a closer look at where each </a:t>
            </a:r>
            <a:r>
              <a:rPr b="1" lang="en" sz="1400">
                <a:solidFill>
                  <a:schemeClr val="dk1"/>
                </a:solidFill>
                <a:highlight>
                  <a:srgbClr val="EEF0FF"/>
                </a:highlight>
              </a:rPr>
              <a:t>detection</a:t>
            </a:r>
            <a:r>
              <a:rPr b="1" lang="en" sz="1400">
                <a:solidFill>
                  <a:schemeClr val="dk1"/>
                </a:solidFill>
                <a:highlight>
                  <a:srgbClr val="EEF0FF"/>
                </a:highlight>
              </a:rPr>
              <a:t> method excels. </a:t>
            </a:r>
            <a:br>
              <a:rPr b="1" lang="en" sz="1400">
                <a:solidFill>
                  <a:schemeClr val="dk1"/>
                </a:solidFill>
                <a:highlight>
                  <a:srgbClr val="EEF0FF"/>
                </a:highlight>
              </a:rPr>
            </a:br>
            <a:r>
              <a:rPr b="1" lang="en" sz="1400">
                <a:solidFill>
                  <a:schemeClr val="dk1"/>
                </a:solidFill>
                <a:highlight>
                  <a:srgbClr val="EEF0FF"/>
                </a:highlight>
              </a:rPr>
              <a:t> </a:t>
            </a:r>
            <a:endParaRPr b="1" sz="1400">
              <a:solidFill>
                <a:schemeClr val="dk1"/>
              </a:solidFill>
              <a:highlight>
                <a:srgbClr val="EEF0FF"/>
              </a:highlight>
            </a:endParaRPr>
          </a:p>
          <a:p>
            <a:pPr indent="0" lvl="0" marL="0" rtl="0" algn="l">
              <a:spcBef>
                <a:spcPts val="0"/>
              </a:spcBef>
              <a:spcAft>
                <a:spcPts val="0"/>
              </a:spcAft>
              <a:buNone/>
            </a:pPr>
            <a:r>
              <a:rPr b="1" lang="en" sz="1400">
                <a:solidFill>
                  <a:schemeClr val="dk1"/>
                </a:solidFill>
                <a:highlight>
                  <a:srgbClr val="EEF0FF"/>
                </a:highlight>
              </a:rPr>
              <a:t>It is important before moving on from here that I mention the </a:t>
            </a:r>
            <a:r>
              <a:rPr b="1" lang="en" sz="1400">
                <a:solidFill>
                  <a:schemeClr val="dk1"/>
                </a:solidFill>
              </a:rPr>
              <a:t>Logarithmic Scale. This kind of plot uses a special scale to show a huge range of numbers in a small space. Instead of counting by 1, 2, 3, etc., it counts by powers of 10 such as 1, 10, 100, 1000, 10,000 and so on.</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This</a:t>
            </a:r>
            <a:r>
              <a:rPr b="1" lang="en" sz="1400">
                <a:solidFill>
                  <a:schemeClr val="dk1"/>
                </a:solidFill>
                <a:highlight>
                  <a:srgbClr val="EEF0FF"/>
                </a:highlight>
              </a:rPr>
              <a:t> box </a:t>
            </a:r>
            <a:r>
              <a:rPr b="1" lang="en" sz="1400">
                <a:solidFill>
                  <a:schemeClr val="dk1"/>
                </a:solidFill>
                <a:highlight>
                  <a:srgbClr val="EEF0FF"/>
                </a:highlight>
              </a:rPr>
              <a:t>plot analysis reveals</a:t>
            </a:r>
            <a:r>
              <a:rPr b="1" lang="en" sz="1400">
                <a:solidFill>
                  <a:schemeClr val="dk1"/>
                </a:solidFill>
                <a:highlight>
                  <a:srgbClr val="EEF0FF"/>
                </a:highlight>
              </a:rPr>
              <a:t> significant differences in the distance ranges at which exoplanets are detected by different methods. Imaging excels at finding closer stars, with a relatively narrow distribution, while Primary Transit and Radial Velocity methods demonstrate greater reach, detecting stars across a much wider range of distances, including numerous outliers. This suggests that while imaging is effective for nearby stars, transit and radial velocity methods are essential for exploring the more distant reaches of our galaxy.</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Let’s continue on to how radius and mass vary between methods and distance.</a:t>
            </a:r>
            <a:endParaRPr b="1" sz="1700">
              <a:highlight>
                <a:srgbClr val="EEF0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fd0555318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fd0555318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highlight>
                  <a:srgbClr val="EEF0FF"/>
                </a:highlight>
              </a:rPr>
              <a:t>First we will be taking a look at radius.</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The x-axis represents the planet's radius.</a:t>
            </a:r>
            <a:br>
              <a:rPr b="1" lang="en" sz="1400">
                <a:solidFill>
                  <a:schemeClr val="dk1"/>
                </a:solidFill>
                <a:highlight>
                  <a:srgbClr val="EEF0FF"/>
                </a:highlight>
              </a:rPr>
            </a:br>
            <a:endParaRPr b="1" sz="1400">
              <a:solidFill>
                <a:schemeClr val="dk1"/>
              </a:solidFill>
              <a:highlight>
                <a:srgbClr val="EEF0FF"/>
              </a:highlight>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highlight>
                  <a:srgbClr val="EEF0FF"/>
                </a:highlight>
              </a:rPr>
              <a:t>It starts off by showing us the majority of the plotted exoplanets with Primary Transit tend to be closer to their stars and have a wide range of radii.</a:t>
            </a:r>
            <a:br>
              <a:rPr b="1" lang="en" sz="1400">
                <a:solidFill>
                  <a:schemeClr val="dk1"/>
                </a:solidFill>
                <a:highlight>
                  <a:srgbClr val="EEF0FF"/>
                </a:highlight>
              </a:rPr>
            </a:br>
            <a:endParaRPr b="1" sz="1400">
              <a:solidFill>
                <a:schemeClr val="dk1"/>
              </a:solidFill>
              <a:highlight>
                <a:srgbClr val="EEF0FF"/>
              </a:highlight>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highlight>
                  <a:srgbClr val="EEF0FF"/>
                </a:highlight>
              </a:rPr>
              <a:t>Exoplanets detected by the Radial Velocity appear to have smaller radii and are distributed across a wider range of orbital distances.</a:t>
            </a:r>
            <a:br>
              <a:rPr b="1" lang="en" sz="1400">
                <a:solidFill>
                  <a:schemeClr val="dk1"/>
                </a:solidFill>
                <a:highlight>
                  <a:srgbClr val="EEF0FF"/>
                </a:highlight>
              </a:rPr>
            </a:br>
            <a:endParaRPr b="1" sz="1400">
              <a:solidFill>
                <a:schemeClr val="dk1"/>
              </a:solidFill>
              <a:highlight>
                <a:srgbClr val="EEF0FF"/>
              </a:highlight>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highlight>
                  <a:srgbClr val="EEF0FF"/>
                </a:highlight>
              </a:rPr>
              <a:t>The few that have been discovered using the Imaging method tend to be further from their stars and have slightly larger radii than those found by the other methods.</a:t>
            </a:r>
            <a:br>
              <a:rPr b="1" lang="en" sz="1400">
                <a:solidFill>
                  <a:schemeClr val="dk1"/>
                </a:solidFill>
                <a:highlight>
                  <a:srgbClr val="EEF0FF"/>
                </a:highlight>
              </a:rPr>
            </a:br>
            <a:br>
              <a:rPr b="1" lang="en" sz="1400">
                <a:solidFill>
                  <a:schemeClr val="dk1"/>
                </a:solidFill>
                <a:highlight>
                  <a:srgbClr val="EEF0FF"/>
                </a:highlight>
              </a:rPr>
            </a:br>
            <a:r>
              <a:rPr b="1" lang="en" sz="1400">
                <a:solidFill>
                  <a:schemeClr val="dk1"/>
                </a:solidFill>
                <a:highlight>
                  <a:srgbClr val="EEF0FF"/>
                </a:highlight>
              </a:rPr>
              <a:t>Taking a look at the mass now..</a:t>
            </a:r>
            <a:br>
              <a:rPr b="1" lang="en" sz="1400">
                <a:solidFill>
                  <a:schemeClr val="dk1"/>
                </a:solidFill>
                <a:highlight>
                  <a:srgbClr val="EEF0FF"/>
                </a:highlight>
              </a:rPr>
            </a:br>
            <a:br>
              <a:rPr b="1" lang="en" sz="1400">
                <a:solidFill>
                  <a:schemeClr val="dk1"/>
                </a:solidFill>
                <a:highlight>
                  <a:srgbClr val="EEF0FF"/>
                </a:highlight>
              </a:rPr>
            </a:br>
            <a:endParaRPr b="1" sz="1400">
              <a:solidFill>
                <a:schemeClr val="dk1"/>
              </a:solidFill>
              <a:highlight>
                <a:srgbClr val="EEF0FF"/>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fd0555318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fd0555318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highlight>
                  <a:srgbClr val="EEF0FF"/>
                </a:highlight>
              </a:rPr>
              <a:t>The x-axis now represents the planet mass.</a:t>
            </a:r>
            <a:endParaRPr b="1" sz="1400">
              <a:solidFill>
                <a:schemeClr val="dk1"/>
              </a:solidFill>
              <a:highlight>
                <a:srgbClr val="EEF0FF"/>
              </a:highlight>
            </a:endParaRPr>
          </a:p>
          <a:p>
            <a:pPr indent="0" lvl="0" marL="0" rtl="0" algn="l">
              <a:lnSpc>
                <a:spcPct val="115000"/>
              </a:lnSpc>
              <a:spcBef>
                <a:spcPts val="0"/>
              </a:spcBef>
              <a:spcAft>
                <a:spcPts val="0"/>
              </a:spcAft>
              <a:buClr>
                <a:schemeClr val="dk1"/>
              </a:buClr>
              <a:buSzPts val="1100"/>
              <a:buFont typeface="Arial"/>
              <a:buNone/>
            </a:pPr>
            <a:r>
              <a:t/>
            </a:r>
            <a:endParaRPr b="1" sz="1400">
              <a:solidFill>
                <a:schemeClr val="dk1"/>
              </a:solidFill>
              <a:highlight>
                <a:srgbClr val="EEF0FF"/>
              </a:highlight>
            </a:endParaRPr>
          </a:p>
          <a:p>
            <a:pPr indent="0" lvl="0" marL="0" rtl="0" algn="l">
              <a:lnSpc>
                <a:spcPct val="115000"/>
              </a:lnSpc>
              <a:spcBef>
                <a:spcPts val="0"/>
              </a:spcBef>
              <a:spcAft>
                <a:spcPts val="0"/>
              </a:spcAft>
              <a:buClr>
                <a:schemeClr val="dk1"/>
              </a:buClr>
              <a:buSzPts val="1100"/>
              <a:buFont typeface="Arial"/>
              <a:buNone/>
            </a:pPr>
            <a:r>
              <a:rPr b="1" lang="en" sz="1400">
                <a:solidFill>
                  <a:schemeClr val="dk1"/>
                </a:solidFill>
                <a:highlight>
                  <a:srgbClr val="EEF0FF"/>
                </a:highlight>
              </a:rPr>
              <a:t>Radial Velocity tends to find planets with greater mass, while Transit prefers planets near their star, which result in more frequent and deeper transits. </a:t>
            </a:r>
            <a:br>
              <a:rPr b="1" lang="en" sz="1400">
                <a:solidFill>
                  <a:schemeClr val="dk1"/>
                </a:solidFill>
                <a:highlight>
                  <a:srgbClr val="EEF0FF"/>
                </a:highlight>
              </a:rPr>
            </a:br>
            <a:r>
              <a:rPr b="1" lang="en" sz="1400">
                <a:solidFill>
                  <a:schemeClr val="dk1"/>
                </a:solidFill>
                <a:highlight>
                  <a:srgbClr val="EEF0FF"/>
                </a:highlight>
              </a:rPr>
              <a:t>Imaging tends to detect planets that are distant from their stars. This is because planets that orbit close to their stars are typically outshined by the star itself. Imaging works best for detecting large, bright planets far from their stars where they can be separated visually from the glare of their host stars.</a:t>
            </a:r>
            <a:endParaRPr b="1" sz="1400">
              <a:solidFill>
                <a:schemeClr val="dk1"/>
              </a:solidFill>
              <a:highlight>
                <a:srgbClr val="EEF0FF"/>
              </a:highlight>
            </a:endParaRPr>
          </a:p>
          <a:p>
            <a:pPr indent="0" lvl="0" marL="0" rtl="0" algn="l">
              <a:spcBef>
                <a:spcPts val="0"/>
              </a:spcBef>
              <a:spcAft>
                <a:spcPts val="0"/>
              </a:spcAft>
              <a:buNone/>
            </a:pPr>
            <a:r>
              <a:t/>
            </a:r>
            <a:endParaRPr b="1" sz="1000">
              <a:highlight>
                <a:srgbClr val="EEF0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5.png"/><Relationship Id="rId5" Type="http://schemas.openxmlformats.org/officeDocument/2006/relationships/image" Target="../media/image19.gif"/><Relationship Id="rId6" Type="http://schemas.openxmlformats.org/officeDocument/2006/relationships/image" Target="../media/image1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13.gif"/><Relationship Id="rId5" Type="http://schemas.openxmlformats.org/officeDocument/2006/relationships/image" Target="../media/image1.gif"/><Relationship Id="rId6" Type="http://schemas.openxmlformats.org/officeDocument/2006/relationships/image" Target="../media/image4.gif"/><Relationship Id="rId7"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7.png"/><Relationship Id="rId5"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0" y="0"/>
            <a:ext cx="9144000" cy="74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600">
                <a:solidFill>
                  <a:srgbClr val="CCCCCC"/>
                </a:solidFill>
                <a:highlight>
                  <a:srgbClr val="000000"/>
                </a:highlight>
              </a:rPr>
              <a:t>Analyzing the Discoveries of Exoplanets</a:t>
            </a:r>
            <a:endParaRPr b="1" sz="3600">
              <a:solidFill>
                <a:srgbClr val="CCCCCC"/>
              </a:solidFill>
              <a:highlight>
                <a:srgbClr val="000000"/>
              </a:highlight>
            </a:endParaRPr>
          </a:p>
        </p:txBody>
      </p:sp>
      <p:sp>
        <p:nvSpPr>
          <p:cNvPr id="55" name="Google Shape;55;p13"/>
          <p:cNvSpPr txBox="1"/>
          <p:nvPr>
            <p:ph idx="1" type="subTitle"/>
          </p:nvPr>
        </p:nvSpPr>
        <p:spPr>
          <a:xfrm>
            <a:off x="5144575" y="3909600"/>
            <a:ext cx="3999300" cy="12339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440"/>
              <a:buNone/>
            </a:pPr>
            <a:r>
              <a:rPr lang="en" sz="1620">
                <a:solidFill>
                  <a:srgbClr val="CCCCCC"/>
                </a:solidFill>
                <a:highlight>
                  <a:schemeClr val="dk1"/>
                </a:highlight>
              </a:rPr>
              <a:t> Nicholas Stroupe</a:t>
            </a:r>
            <a:endParaRPr sz="1620">
              <a:solidFill>
                <a:srgbClr val="CCCCCC"/>
              </a:solidFill>
              <a:highlight>
                <a:schemeClr val="dk1"/>
              </a:highlight>
            </a:endParaRPr>
          </a:p>
          <a:p>
            <a:pPr indent="0" lvl="0" marL="0" rtl="0" algn="ctr">
              <a:lnSpc>
                <a:spcPct val="90000"/>
              </a:lnSpc>
              <a:spcBef>
                <a:spcPts val="0"/>
              </a:spcBef>
              <a:spcAft>
                <a:spcPts val="0"/>
              </a:spcAft>
              <a:buSzPts val="440"/>
              <a:buNone/>
            </a:pPr>
            <a:r>
              <a:t/>
            </a:r>
            <a:endParaRPr sz="1620">
              <a:solidFill>
                <a:srgbClr val="CCCCCC"/>
              </a:solidFill>
              <a:highlight>
                <a:schemeClr val="dk1"/>
              </a:highlight>
            </a:endParaRPr>
          </a:p>
          <a:p>
            <a:pPr indent="0" lvl="0" marL="0" rtl="0" algn="ctr">
              <a:lnSpc>
                <a:spcPct val="90000"/>
              </a:lnSpc>
              <a:spcBef>
                <a:spcPts val="0"/>
              </a:spcBef>
              <a:spcAft>
                <a:spcPts val="0"/>
              </a:spcAft>
              <a:buSzPts val="440"/>
              <a:buNone/>
            </a:pPr>
            <a:r>
              <a:rPr lang="en" sz="1320">
                <a:solidFill>
                  <a:srgbClr val="CCCCCC"/>
                </a:solidFill>
                <a:highlight>
                  <a:schemeClr val="dk1"/>
                </a:highlight>
              </a:rPr>
              <a:t>Capstone Project for Nashville Software School</a:t>
            </a:r>
            <a:endParaRPr sz="1320">
              <a:solidFill>
                <a:srgbClr val="CCCCCC"/>
              </a:solidFill>
              <a:highlight>
                <a:schemeClr val="dk1"/>
              </a:highlight>
            </a:endParaRPr>
          </a:p>
          <a:p>
            <a:pPr indent="0" lvl="0" marL="0" rtl="0" algn="ctr">
              <a:lnSpc>
                <a:spcPct val="90000"/>
              </a:lnSpc>
              <a:spcBef>
                <a:spcPts val="0"/>
              </a:spcBef>
              <a:spcAft>
                <a:spcPts val="0"/>
              </a:spcAft>
              <a:buSzPts val="440"/>
              <a:buNone/>
            </a:pPr>
            <a:r>
              <a:t/>
            </a:r>
            <a:endParaRPr sz="1320">
              <a:solidFill>
                <a:srgbClr val="CCCCCC"/>
              </a:solidFill>
              <a:highlight>
                <a:schemeClr val="dk1"/>
              </a:highlight>
            </a:endParaRPr>
          </a:p>
          <a:p>
            <a:pPr indent="0" lvl="0" marL="0" rtl="0" algn="ctr">
              <a:lnSpc>
                <a:spcPct val="90000"/>
              </a:lnSpc>
              <a:spcBef>
                <a:spcPts val="0"/>
              </a:spcBef>
              <a:spcAft>
                <a:spcPts val="0"/>
              </a:spcAft>
              <a:buSzPts val="440"/>
              <a:buNone/>
            </a:pPr>
            <a:r>
              <a:rPr lang="en" sz="1320">
                <a:solidFill>
                  <a:srgbClr val="CCCCCC"/>
                </a:solidFill>
                <a:highlight>
                  <a:schemeClr val="dk1"/>
                </a:highlight>
              </a:rPr>
              <a:t>Data Analytics DDA14</a:t>
            </a:r>
            <a:endParaRPr sz="1320">
              <a:solidFill>
                <a:srgbClr val="CCCCCC"/>
              </a:solidFill>
              <a:highlight>
                <a:schemeClr val="dk1"/>
              </a:highlight>
            </a:endParaRPr>
          </a:p>
          <a:p>
            <a:pPr indent="0" lvl="0" marL="0" rtl="0" algn="l">
              <a:lnSpc>
                <a:spcPct val="90000"/>
              </a:lnSpc>
              <a:spcBef>
                <a:spcPts val="0"/>
              </a:spcBef>
              <a:spcAft>
                <a:spcPts val="0"/>
              </a:spcAft>
              <a:buSzPts val="440"/>
              <a:buNone/>
            </a:pPr>
            <a:r>
              <a:t/>
            </a:r>
            <a:endParaRPr sz="1120">
              <a:solidFill>
                <a:srgbClr val="CCCCCC"/>
              </a:solidFill>
              <a:highlight>
                <a:schemeClr val="dk1"/>
              </a:highlight>
            </a:endParaRPr>
          </a:p>
        </p:txBody>
      </p:sp>
      <p:pic>
        <p:nvPicPr>
          <p:cNvPr id="56" name="Google Shape;56;p13"/>
          <p:cNvPicPr preferRelativeResize="0"/>
          <p:nvPr/>
        </p:nvPicPr>
        <p:blipFill>
          <a:blip r:embed="rId4">
            <a:alphaModFix/>
          </a:blip>
          <a:stretch>
            <a:fillRect/>
          </a:stretch>
        </p:blipFill>
        <p:spPr>
          <a:xfrm>
            <a:off x="112050" y="3819920"/>
            <a:ext cx="3563700" cy="1233968"/>
          </a:xfrm>
          <a:prstGeom prst="rect">
            <a:avLst/>
          </a:prstGeom>
          <a:noFill/>
          <a:ln>
            <a:noFill/>
          </a:ln>
        </p:spPr>
      </p:pic>
      <p:pic>
        <p:nvPicPr>
          <p:cNvPr descr="a painting of a planet with a few spots of red and blue (Provided by Tenor)" id="57" name="Google Shape;57;p13"/>
          <p:cNvPicPr preferRelativeResize="0"/>
          <p:nvPr/>
        </p:nvPicPr>
        <p:blipFill>
          <a:blip r:embed="rId5">
            <a:alphaModFix/>
          </a:blip>
          <a:stretch>
            <a:fillRect/>
          </a:stretch>
        </p:blipFill>
        <p:spPr>
          <a:xfrm>
            <a:off x="625625" y="745200"/>
            <a:ext cx="2383500" cy="2383575"/>
          </a:xfrm>
          <a:prstGeom prst="rect">
            <a:avLst/>
          </a:prstGeom>
          <a:noFill/>
          <a:ln>
            <a:noFill/>
          </a:ln>
        </p:spPr>
      </p:pic>
      <p:pic>
        <p:nvPicPr>
          <p:cNvPr descr="a drawing of an astronaut holding a paper airplane (Provided by Tenor)" id="58" name="Google Shape;58;p13"/>
          <p:cNvPicPr preferRelativeResize="0"/>
          <p:nvPr/>
        </p:nvPicPr>
        <p:blipFill>
          <a:blip r:embed="rId6">
            <a:alphaModFix amt="65000"/>
          </a:blip>
          <a:stretch>
            <a:fillRect/>
          </a:stretch>
        </p:blipFill>
        <p:spPr>
          <a:xfrm>
            <a:off x="6419550" y="2073876"/>
            <a:ext cx="2724325" cy="1936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pic>
        <p:nvPicPr>
          <p:cNvPr id="112" name="Google Shape;112;p22"/>
          <p:cNvPicPr preferRelativeResize="0"/>
          <p:nvPr/>
        </p:nvPicPr>
        <p:blipFill>
          <a:blip r:embed="rId4">
            <a:alphaModFix/>
          </a:blip>
          <a:stretch>
            <a:fillRect/>
          </a:stretch>
        </p:blipFill>
        <p:spPr>
          <a:xfrm>
            <a:off x="893350" y="267713"/>
            <a:ext cx="7357276" cy="4711774"/>
          </a:xfrm>
          <a:prstGeom prst="rect">
            <a:avLst/>
          </a:prstGeom>
          <a:noFill/>
          <a:ln>
            <a:noFill/>
          </a:ln>
        </p:spPr>
      </p:pic>
      <p:cxnSp>
        <p:nvCxnSpPr>
          <p:cNvPr id="113" name="Google Shape;113;p22"/>
          <p:cNvCxnSpPr/>
          <p:nvPr/>
        </p:nvCxnSpPr>
        <p:spPr>
          <a:xfrm flipH="1" rot="10800000">
            <a:off x="1450750" y="3977800"/>
            <a:ext cx="1368900" cy="10500"/>
          </a:xfrm>
          <a:prstGeom prst="straightConnector1">
            <a:avLst/>
          </a:prstGeom>
          <a:noFill/>
          <a:ln cap="flat" cmpd="sng" w="19050">
            <a:solidFill>
              <a:schemeClr val="accent6"/>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pic>
        <p:nvPicPr>
          <p:cNvPr id="118" name="Google Shape;118;p23"/>
          <p:cNvPicPr preferRelativeResize="0"/>
          <p:nvPr/>
        </p:nvPicPr>
        <p:blipFill>
          <a:blip r:embed="rId4">
            <a:alphaModFix/>
          </a:blip>
          <a:stretch>
            <a:fillRect/>
          </a:stretch>
        </p:blipFill>
        <p:spPr>
          <a:xfrm>
            <a:off x="538150" y="223825"/>
            <a:ext cx="8067675" cy="4695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4"/>
          <p:cNvSpPr txBox="1"/>
          <p:nvPr/>
        </p:nvSpPr>
        <p:spPr>
          <a:xfrm>
            <a:off x="0" y="0"/>
            <a:ext cx="9144000" cy="441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CCCCCC"/>
                </a:solidFill>
                <a:highlight>
                  <a:schemeClr val="dk1"/>
                </a:highlight>
              </a:rPr>
              <a:t>In this presentation, we explored the unknown world of exoplanets, examining the strengths and limitations of various detection methods. This analysis revealed several key insights:</a:t>
            </a:r>
            <a:endParaRPr>
              <a:solidFill>
                <a:srgbClr val="CCCCCC"/>
              </a:solidFill>
              <a:highlight>
                <a:schemeClr val="dk1"/>
              </a:highlight>
            </a:endParaRPr>
          </a:p>
          <a:p>
            <a:pPr indent="0" lvl="0" marL="457200" rtl="0" algn="l">
              <a:lnSpc>
                <a:spcPct val="115000"/>
              </a:lnSpc>
              <a:spcBef>
                <a:spcPts val="1200"/>
              </a:spcBef>
              <a:spcAft>
                <a:spcPts val="0"/>
              </a:spcAft>
              <a:buNone/>
            </a:pPr>
            <a:r>
              <a:rPr b="1" lang="en">
                <a:solidFill>
                  <a:srgbClr val="CCCCCC"/>
                </a:solidFill>
                <a:highlight>
                  <a:schemeClr val="dk1"/>
                </a:highlight>
              </a:rPr>
              <a:t>Method Dominance:</a:t>
            </a:r>
            <a:r>
              <a:rPr lang="en">
                <a:solidFill>
                  <a:srgbClr val="CCCCCC"/>
                </a:solidFill>
                <a:highlight>
                  <a:schemeClr val="dk1"/>
                </a:highlight>
              </a:rPr>
              <a:t> The transit method has been the most prolific in discovering exoplanets, especially those orbiting close to their host stars.</a:t>
            </a:r>
            <a:endParaRPr>
              <a:solidFill>
                <a:srgbClr val="CCCCCC"/>
              </a:solidFill>
              <a:highlight>
                <a:schemeClr val="dk1"/>
              </a:highlight>
            </a:endParaRPr>
          </a:p>
          <a:p>
            <a:pPr indent="0" lvl="0" marL="457200" rtl="0" algn="l">
              <a:lnSpc>
                <a:spcPct val="115000"/>
              </a:lnSpc>
              <a:spcBef>
                <a:spcPts val="1200"/>
              </a:spcBef>
              <a:spcAft>
                <a:spcPts val="0"/>
              </a:spcAft>
              <a:buNone/>
            </a:pPr>
            <a:r>
              <a:rPr b="1" lang="en">
                <a:solidFill>
                  <a:srgbClr val="CCCCCC"/>
                </a:solidFill>
                <a:highlight>
                  <a:schemeClr val="dk1"/>
                </a:highlight>
              </a:rPr>
              <a:t>Distance Reach:</a:t>
            </a:r>
            <a:r>
              <a:rPr lang="en">
                <a:solidFill>
                  <a:srgbClr val="CCCCCC"/>
                </a:solidFill>
                <a:highlight>
                  <a:schemeClr val="dk1"/>
                </a:highlight>
              </a:rPr>
              <a:t> Imaging excels at detecting closer stars, while Primary Transit and Radial Velocity methods are capable of finding exoplanets across a wider range of distances, including those much further away.</a:t>
            </a:r>
            <a:endParaRPr>
              <a:solidFill>
                <a:srgbClr val="CCCCCC"/>
              </a:solidFill>
              <a:highlight>
                <a:schemeClr val="dk1"/>
              </a:highlight>
            </a:endParaRPr>
          </a:p>
          <a:p>
            <a:pPr indent="0" lvl="0" marL="457200" rtl="0" algn="l">
              <a:lnSpc>
                <a:spcPct val="115000"/>
              </a:lnSpc>
              <a:spcBef>
                <a:spcPts val="1200"/>
              </a:spcBef>
              <a:spcAft>
                <a:spcPts val="0"/>
              </a:spcAft>
              <a:buNone/>
            </a:pPr>
            <a:r>
              <a:rPr b="1" lang="en">
                <a:solidFill>
                  <a:srgbClr val="CCCCCC"/>
                </a:solidFill>
                <a:highlight>
                  <a:schemeClr val="dk1"/>
                </a:highlight>
              </a:rPr>
              <a:t>Radius-Distance Relationship:</a:t>
            </a:r>
            <a:r>
              <a:rPr lang="en">
                <a:solidFill>
                  <a:srgbClr val="CCCCCC"/>
                </a:solidFill>
                <a:highlight>
                  <a:schemeClr val="dk1"/>
                </a:highlight>
              </a:rPr>
              <a:t> Exoplanet radii vary significantly with distance from their host stars, revealing different detection methods are more sensitive to specific planet types.</a:t>
            </a:r>
            <a:endParaRPr>
              <a:solidFill>
                <a:srgbClr val="CCCCCC"/>
              </a:solidFill>
              <a:highlight>
                <a:schemeClr val="dk1"/>
              </a:highlight>
            </a:endParaRPr>
          </a:p>
          <a:p>
            <a:pPr indent="0" lvl="0" marL="457200" rtl="0" algn="l">
              <a:lnSpc>
                <a:spcPct val="115000"/>
              </a:lnSpc>
              <a:spcBef>
                <a:spcPts val="1200"/>
              </a:spcBef>
              <a:spcAft>
                <a:spcPts val="0"/>
              </a:spcAft>
              <a:buNone/>
            </a:pPr>
            <a:r>
              <a:rPr b="1" lang="en">
                <a:solidFill>
                  <a:srgbClr val="CCCCCC"/>
                </a:solidFill>
                <a:highlight>
                  <a:schemeClr val="dk1"/>
                </a:highlight>
              </a:rPr>
              <a:t>Mass-Distance Distribution:</a:t>
            </a:r>
            <a:r>
              <a:rPr lang="en">
                <a:solidFill>
                  <a:srgbClr val="CCCCCC"/>
                </a:solidFill>
                <a:highlight>
                  <a:schemeClr val="dk1"/>
                </a:highlight>
              </a:rPr>
              <a:t> The distribution of exoplanet masses and distances is influenced by detection biases, with radial velocity favoring massive planets and transit favoring smaller, closer planets.</a:t>
            </a:r>
            <a:endParaRPr>
              <a:solidFill>
                <a:srgbClr val="CCCCCC"/>
              </a:solidFill>
              <a:highlight>
                <a:schemeClr val="dk1"/>
              </a:highlight>
            </a:endParaRPr>
          </a:p>
          <a:p>
            <a:pPr indent="0" lvl="0" marL="457200" rtl="0" algn="l">
              <a:lnSpc>
                <a:spcPct val="115000"/>
              </a:lnSpc>
              <a:spcBef>
                <a:spcPts val="1200"/>
              </a:spcBef>
              <a:spcAft>
                <a:spcPts val="0"/>
              </a:spcAft>
              <a:buNone/>
            </a:pPr>
            <a:r>
              <a:rPr b="1" lang="en">
                <a:solidFill>
                  <a:srgbClr val="CCCCCC"/>
                </a:solidFill>
                <a:highlight>
                  <a:schemeClr val="dk1"/>
                </a:highlight>
              </a:rPr>
              <a:t>Orbital Period Mystery:</a:t>
            </a:r>
            <a:r>
              <a:rPr lang="en">
                <a:solidFill>
                  <a:srgbClr val="CCCCCC"/>
                </a:solidFill>
                <a:highlight>
                  <a:schemeClr val="dk1"/>
                </a:highlight>
              </a:rPr>
              <a:t> The scarcity of exoplanets with extremely short orbital periods remains puzzling. Future research may uncover the underlying reasons for this intriguing phenomenon.</a:t>
            </a:r>
            <a:endParaRPr>
              <a:solidFill>
                <a:srgbClr val="CCCCCC"/>
              </a:solidFill>
              <a:highlight>
                <a:schemeClr val="dk1"/>
              </a:highlight>
            </a:endParaRPr>
          </a:p>
          <a:p>
            <a:pPr indent="0" lvl="0" marL="0" rtl="0" algn="l">
              <a:lnSpc>
                <a:spcPct val="115000"/>
              </a:lnSpc>
              <a:spcBef>
                <a:spcPts val="1200"/>
              </a:spcBef>
              <a:spcAft>
                <a:spcPts val="0"/>
              </a:spcAft>
              <a:buClr>
                <a:schemeClr val="dk1"/>
              </a:buClr>
              <a:buSzPts val="1100"/>
              <a:buFont typeface="Arial"/>
              <a:buNone/>
            </a:pPr>
            <a:r>
              <a:rPr lang="en">
                <a:solidFill>
                  <a:srgbClr val="CCCCCC"/>
                </a:solidFill>
                <a:highlight>
                  <a:schemeClr val="dk1"/>
                </a:highlight>
              </a:rPr>
              <a:t>As our understanding of exoplanets continues to evolve, we can anticipate groundbreaking discoveries that will reshape our perception of planetary systems and the potential for life beyond Earth.</a:t>
            </a:r>
            <a:endParaRPr>
              <a:solidFill>
                <a:srgbClr val="CCCCCC"/>
              </a:solidFill>
              <a:highlight>
                <a:schemeClr val="dk1"/>
              </a:highlight>
            </a:endParaRPr>
          </a:p>
          <a:p>
            <a:pPr indent="0" lvl="0" marL="0" rtl="0" algn="l">
              <a:spcBef>
                <a:spcPts val="1200"/>
              </a:spcBef>
              <a:spcAft>
                <a:spcPts val="0"/>
              </a:spcAft>
              <a:buNone/>
            </a:pPr>
            <a:r>
              <a:t/>
            </a:r>
            <a:endParaRPr sz="1800">
              <a:solidFill>
                <a:srgbClr val="CCCCCC"/>
              </a:solidFill>
              <a:highlight>
                <a:schemeClr val="dk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nvSpPr>
        <p:spPr>
          <a:xfrm>
            <a:off x="0" y="2335800"/>
            <a:ext cx="6092100" cy="280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sz="1500">
                <a:solidFill>
                  <a:srgbClr val="CCCCCC"/>
                </a:solidFill>
                <a:highlight>
                  <a:srgbClr val="000000"/>
                </a:highlight>
              </a:rPr>
              <a:t>My inspiration for this projects topic is curiosity about life itself and understanding the unknown. </a:t>
            </a:r>
            <a:r>
              <a:rPr b="1" lang="en" sz="1500">
                <a:solidFill>
                  <a:srgbClr val="CCCCCC"/>
                </a:solidFill>
                <a:highlight>
                  <a:srgbClr val="000000"/>
                </a:highlight>
              </a:rPr>
              <a:t>My fascination with Earth and Space Science began in elementary school science class and has only grown stronger. I have since often looked up and wondered so many things. From books and movies to video games and NASA documentaries, this passion and curiosity has been shaped by a multitude of influences. This project is a great chance for me to dive deeper into astrometry data, align with my aspirations, and move closer to my goals in meaningfully contributing to space exploration.</a:t>
            </a:r>
            <a:endParaRPr sz="1800">
              <a:solidFill>
                <a:srgbClr val="CCCCCC"/>
              </a:solidFill>
              <a:highlight>
                <a:srgbClr val="000000"/>
              </a:highlight>
            </a:endParaRPr>
          </a:p>
        </p:txBody>
      </p:sp>
      <p:sp>
        <p:nvSpPr>
          <p:cNvPr id="64" name="Google Shape;64;p14"/>
          <p:cNvSpPr txBox="1"/>
          <p:nvPr/>
        </p:nvSpPr>
        <p:spPr>
          <a:xfrm>
            <a:off x="0" y="0"/>
            <a:ext cx="5424600" cy="7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CCCCCC"/>
                </a:solidFill>
                <a:highlight>
                  <a:schemeClr val="dk1"/>
                </a:highlight>
              </a:rPr>
              <a:t>Inspiration</a:t>
            </a:r>
            <a:endParaRPr b="1" sz="3100">
              <a:solidFill>
                <a:srgbClr val="CCCCCC"/>
              </a:solidFill>
              <a:highlight>
                <a:schemeClr val="dk1"/>
              </a:highlight>
            </a:endParaRPr>
          </a:p>
        </p:txBody>
      </p:sp>
      <p:pic>
        <p:nvPicPr>
          <p:cNvPr descr="a red circle with a black hole in the center (Provided by Tenor)" id="65" name="Google Shape;65;p14"/>
          <p:cNvPicPr preferRelativeResize="0"/>
          <p:nvPr/>
        </p:nvPicPr>
        <p:blipFill>
          <a:blip r:embed="rId4">
            <a:alphaModFix/>
          </a:blip>
          <a:stretch>
            <a:fillRect/>
          </a:stretch>
        </p:blipFill>
        <p:spPr>
          <a:xfrm>
            <a:off x="7032263" y="0"/>
            <a:ext cx="2111725" cy="1191550"/>
          </a:xfrm>
          <a:prstGeom prst="rect">
            <a:avLst/>
          </a:prstGeom>
          <a:noFill/>
          <a:ln>
            <a:noFill/>
          </a:ln>
        </p:spPr>
      </p:pic>
      <p:pic>
        <p:nvPicPr>
          <p:cNvPr descr="a gold star with a light coming out of the center (Provided by Tenor)" id="66" name="Google Shape;66;p14"/>
          <p:cNvPicPr preferRelativeResize="0"/>
          <p:nvPr/>
        </p:nvPicPr>
        <p:blipFill>
          <a:blip r:embed="rId5">
            <a:alphaModFix/>
          </a:blip>
          <a:stretch>
            <a:fillRect/>
          </a:stretch>
        </p:blipFill>
        <p:spPr>
          <a:xfrm>
            <a:off x="1197550" y="78825"/>
            <a:ext cx="503700" cy="503700"/>
          </a:xfrm>
          <a:prstGeom prst="rect">
            <a:avLst/>
          </a:prstGeom>
          <a:noFill/>
          <a:ln>
            <a:noFill/>
          </a:ln>
        </p:spPr>
      </p:pic>
      <p:pic>
        <p:nvPicPr>
          <p:cNvPr descr="a spiral galaxy with a bright star at the center (Provided by Tenor)" id="67" name="Google Shape;67;p14"/>
          <p:cNvPicPr preferRelativeResize="0"/>
          <p:nvPr/>
        </p:nvPicPr>
        <p:blipFill>
          <a:blip r:embed="rId6">
            <a:alphaModFix/>
          </a:blip>
          <a:stretch>
            <a:fillRect/>
          </a:stretch>
        </p:blipFill>
        <p:spPr>
          <a:xfrm>
            <a:off x="-6" y="668131"/>
            <a:ext cx="1487030" cy="1113775"/>
          </a:xfrm>
          <a:prstGeom prst="rect">
            <a:avLst/>
          </a:prstGeom>
          <a:noFill/>
          <a:ln>
            <a:noFill/>
          </a:ln>
        </p:spPr>
      </p:pic>
      <p:pic>
        <p:nvPicPr>
          <p:cNvPr descr="a spiral galaxy in the night sky with a yellow center (Provided by Tenor)" id="68" name="Google Shape;68;p14"/>
          <p:cNvPicPr preferRelativeResize="0"/>
          <p:nvPr/>
        </p:nvPicPr>
        <p:blipFill>
          <a:blip r:embed="rId7">
            <a:alphaModFix/>
          </a:blip>
          <a:stretch>
            <a:fillRect/>
          </a:stretch>
        </p:blipFill>
        <p:spPr>
          <a:xfrm>
            <a:off x="3579300" y="1445972"/>
            <a:ext cx="1487026" cy="8301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CCCCCC"/>
                </a:solidFill>
                <a:highlight>
                  <a:schemeClr val="dk1"/>
                </a:highlight>
              </a:rPr>
              <a:t>What We Will Explore Here Today</a:t>
            </a:r>
            <a:endParaRPr>
              <a:solidFill>
                <a:srgbClr val="CCCCCC"/>
              </a:solidFill>
              <a:highlight>
                <a:schemeClr val="dk1"/>
              </a:highlight>
            </a:endParaRPr>
          </a:p>
        </p:txBody>
      </p:sp>
      <p:sp>
        <p:nvSpPr>
          <p:cNvPr id="74" name="Google Shape;74;p15"/>
          <p:cNvSpPr txBox="1"/>
          <p:nvPr/>
        </p:nvSpPr>
        <p:spPr>
          <a:xfrm>
            <a:off x="268800" y="1085000"/>
            <a:ext cx="8606400" cy="4058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CCCCCC"/>
              </a:buClr>
              <a:buSzPts val="1700"/>
              <a:buChar char="●"/>
            </a:pPr>
            <a:r>
              <a:rPr b="1" lang="en" sz="1700">
                <a:solidFill>
                  <a:srgbClr val="CCCCCC"/>
                </a:solidFill>
                <a:highlight>
                  <a:schemeClr val="dk1"/>
                </a:highlight>
              </a:rPr>
              <a:t>Key terms to know before we start.</a:t>
            </a:r>
            <a:endParaRPr b="1" sz="1700">
              <a:solidFill>
                <a:srgbClr val="CCCCCC"/>
              </a:solidFill>
              <a:highlight>
                <a:schemeClr val="dk1"/>
              </a:highlight>
            </a:endParaRPr>
          </a:p>
          <a:p>
            <a:pPr indent="0" lvl="0" marL="457200" rtl="0" algn="l">
              <a:spcBef>
                <a:spcPts val="0"/>
              </a:spcBef>
              <a:spcAft>
                <a:spcPts val="0"/>
              </a:spcAft>
              <a:buNone/>
            </a:pPr>
            <a:r>
              <a:t/>
            </a:r>
            <a:endParaRPr b="1" sz="1700">
              <a:solidFill>
                <a:srgbClr val="CCCCCC"/>
              </a:solidFill>
              <a:highlight>
                <a:schemeClr val="dk1"/>
              </a:highlight>
            </a:endParaRPr>
          </a:p>
          <a:p>
            <a:pPr indent="-336550" lvl="0" marL="457200" rtl="0" algn="l">
              <a:spcBef>
                <a:spcPts val="0"/>
              </a:spcBef>
              <a:spcAft>
                <a:spcPts val="0"/>
              </a:spcAft>
              <a:buClr>
                <a:srgbClr val="CCCCCC"/>
              </a:buClr>
              <a:buSzPts val="1700"/>
              <a:buChar char="●"/>
            </a:pPr>
            <a:r>
              <a:rPr b="1" lang="en" sz="1700">
                <a:solidFill>
                  <a:srgbClr val="CCCCCC"/>
                </a:solidFill>
                <a:highlight>
                  <a:schemeClr val="dk1"/>
                </a:highlight>
              </a:rPr>
              <a:t>Which method has been most successful in detecting exoplanets?</a:t>
            </a:r>
            <a:endParaRPr b="1" sz="1700">
              <a:solidFill>
                <a:srgbClr val="CCCCCC"/>
              </a:solidFill>
              <a:highlight>
                <a:schemeClr val="dk1"/>
              </a:highlight>
            </a:endParaRPr>
          </a:p>
          <a:p>
            <a:pPr indent="0" lvl="0" marL="457200" rtl="0" algn="l">
              <a:spcBef>
                <a:spcPts val="0"/>
              </a:spcBef>
              <a:spcAft>
                <a:spcPts val="0"/>
              </a:spcAft>
              <a:buNone/>
            </a:pPr>
            <a:r>
              <a:t/>
            </a:r>
            <a:endParaRPr b="1" sz="1700">
              <a:solidFill>
                <a:srgbClr val="CCCCCC"/>
              </a:solidFill>
              <a:highlight>
                <a:schemeClr val="dk1"/>
              </a:highlight>
            </a:endParaRPr>
          </a:p>
          <a:p>
            <a:pPr indent="-336550" lvl="0" marL="457200" rtl="0" algn="l">
              <a:spcBef>
                <a:spcPts val="0"/>
              </a:spcBef>
              <a:spcAft>
                <a:spcPts val="0"/>
              </a:spcAft>
              <a:buClr>
                <a:srgbClr val="CCCCCC"/>
              </a:buClr>
              <a:buSzPts val="1700"/>
              <a:buChar char="●"/>
            </a:pPr>
            <a:r>
              <a:rPr b="1" lang="en" sz="1700">
                <a:solidFill>
                  <a:srgbClr val="CCCCCC"/>
                </a:solidFill>
                <a:highlight>
                  <a:schemeClr val="dk1"/>
                </a:highlight>
              </a:rPr>
              <a:t>How do the distances of stars detected by different detection methods compare?</a:t>
            </a:r>
            <a:endParaRPr b="1" sz="1700">
              <a:solidFill>
                <a:srgbClr val="CCCCCC"/>
              </a:solidFill>
              <a:highlight>
                <a:schemeClr val="dk1"/>
              </a:highlight>
            </a:endParaRPr>
          </a:p>
          <a:p>
            <a:pPr indent="0" lvl="0" marL="457200" rtl="0" algn="l">
              <a:spcBef>
                <a:spcPts val="0"/>
              </a:spcBef>
              <a:spcAft>
                <a:spcPts val="0"/>
              </a:spcAft>
              <a:buNone/>
            </a:pPr>
            <a:r>
              <a:t/>
            </a:r>
            <a:endParaRPr b="1" sz="1700">
              <a:solidFill>
                <a:srgbClr val="CCCCCC"/>
              </a:solidFill>
              <a:highlight>
                <a:schemeClr val="dk1"/>
              </a:highlight>
            </a:endParaRPr>
          </a:p>
          <a:p>
            <a:pPr indent="-336550" lvl="0" marL="457200" rtl="0" algn="l">
              <a:spcBef>
                <a:spcPts val="0"/>
              </a:spcBef>
              <a:spcAft>
                <a:spcPts val="0"/>
              </a:spcAft>
              <a:buClr>
                <a:srgbClr val="CCCCCC"/>
              </a:buClr>
              <a:buSzPts val="1700"/>
              <a:buChar char="●"/>
            </a:pPr>
            <a:r>
              <a:rPr b="1" lang="en" sz="1700">
                <a:solidFill>
                  <a:srgbClr val="CCCCCC"/>
                </a:solidFill>
                <a:highlight>
                  <a:schemeClr val="dk1"/>
                </a:highlight>
              </a:rPr>
              <a:t>How does exoplanet radius and mass vary with distance from the host star for different detection methods?</a:t>
            </a:r>
            <a:endParaRPr b="1" sz="1700">
              <a:solidFill>
                <a:srgbClr val="CCCCCC"/>
              </a:solidFill>
              <a:highlight>
                <a:schemeClr val="dk1"/>
              </a:highlight>
            </a:endParaRPr>
          </a:p>
          <a:p>
            <a:pPr indent="0" lvl="0" marL="457200" rtl="0" algn="l">
              <a:spcBef>
                <a:spcPts val="0"/>
              </a:spcBef>
              <a:spcAft>
                <a:spcPts val="0"/>
              </a:spcAft>
              <a:buNone/>
            </a:pPr>
            <a:r>
              <a:t/>
            </a:r>
            <a:endParaRPr b="1" sz="1700">
              <a:solidFill>
                <a:srgbClr val="CCCCCC"/>
              </a:solidFill>
              <a:highlight>
                <a:schemeClr val="dk1"/>
              </a:highlight>
            </a:endParaRPr>
          </a:p>
          <a:p>
            <a:pPr indent="-336550" lvl="0" marL="457200" rtl="0" algn="l">
              <a:spcBef>
                <a:spcPts val="0"/>
              </a:spcBef>
              <a:spcAft>
                <a:spcPts val="0"/>
              </a:spcAft>
              <a:buClr>
                <a:srgbClr val="CCCCCC"/>
              </a:buClr>
              <a:buSzPts val="1700"/>
              <a:buChar char="●"/>
            </a:pPr>
            <a:r>
              <a:rPr b="1" lang="en" sz="1700">
                <a:solidFill>
                  <a:srgbClr val="CCCCCC"/>
                </a:solidFill>
                <a:highlight>
                  <a:schemeClr val="dk1"/>
                </a:highlight>
              </a:rPr>
              <a:t>What factors might explain the apparent scarcity of exoplanets with extremely short orbital periods?</a:t>
            </a:r>
            <a:endParaRPr b="1" sz="1700">
              <a:solidFill>
                <a:srgbClr val="CCCCCC"/>
              </a:solidFill>
              <a:highlight>
                <a:schemeClr val="dk1"/>
              </a:highlight>
            </a:endParaRPr>
          </a:p>
          <a:p>
            <a:pPr indent="0" lvl="0" marL="457200" rtl="0" algn="l">
              <a:spcBef>
                <a:spcPts val="0"/>
              </a:spcBef>
              <a:spcAft>
                <a:spcPts val="0"/>
              </a:spcAft>
              <a:buNone/>
            </a:pPr>
            <a:r>
              <a:t/>
            </a:r>
            <a:endParaRPr b="1" sz="1700">
              <a:solidFill>
                <a:srgbClr val="CCCCCC"/>
              </a:solidFill>
              <a:highlight>
                <a:schemeClr val="dk1"/>
              </a:highlight>
            </a:endParaRPr>
          </a:p>
          <a:p>
            <a:pPr indent="-336550" lvl="0" marL="457200" rtl="0" algn="l">
              <a:spcBef>
                <a:spcPts val="0"/>
              </a:spcBef>
              <a:spcAft>
                <a:spcPts val="0"/>
              </a:spcAft>
              <a:buClr>
                <a:srgbClr val="CCCCCC"/>
              </a:buClr>
              <a:buSzPts val="1700"/>
              <a:buChar char="●"/>
            </a:pPr>
            <a:r>
              <a:rPr b="1" lang="en" sz="1700">
                <a:solidFill>
                  <a:srgbClr val="CCCCCC"/>
                </a:solidFill>
                <a:highlight>
                  <a:schemeClr val="dk1"/>
                </a:highlight>
              </a:rPr>
              <a:t>Recap on the key insights.</a:t>
            </a:r>
            <a:endParaRPr b="1" sz="1700">
              <a:solidFill>
                <a:srgbClr val="CCCCCC"/>
              </a:solidFill>
              <a:highlight>
                <a:schemeClr val="dk1"/>
              </a:highlight>
            </a:endParaRPr>
          </a:p>
          <a:p>
            <a:pPr indent="0" lvl="0" marL="45720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ph idx="1" type="body"/>
          </p:nvPr>
        </p:nvSpPr>
        <p:spPr>
          <a:xfrm>
            <a:off x="0" y="482700"/>
            <a:ext cx="9042000" cy="4178100"/>
          </a:xfrm>
          <a:prstGeom prst="rect">
            <a:avLst/>
          </a:prstGeom>
        </p:spPr>
        <p:txBody>
          <a:bodyPr anchorCtr="0" anchor="t" bIns="91425" lIns="91425" spcFirstLastPara="1" rIns="91425" wrap="square" tIns="91425">
            <a:normAutofit/>
          </a:bodyPr>
          <a:lstStyle/>
          <a:p>
            <a:pPr indent="-370473" lvl="0" marL="457200" rtl="0" algn="l">
              <a:spcBef>
                <a:spcPts val="0"/>
              </a:spcBef>
              <a:spcAft>
                <a:spcPts val="0"/>
              </a:spcAft>
              <a:buClr>
                <a:srgbClr val="CCCCCC"/>
              </a:buClr>
              <a:buSzPts val="2234"/>
              <a:buChar char="●"/>
            </a:pPr>
            <a:r>
              <a:rPr b="1" lang="en" sz="2234">
                <a:solidFill>
                  <a:srgbClr val="CCCCCC"/>
                </a:solidFill>
                <a:highlight>
                  <a:schemeClr val="dk1"/>
                </a:highlight>
              </a:rPr>
              <a:t>Planet Mass: </a:t>
            </a:r>
            <a:r>
              <a:rPr lang="en" sz="2234">
                <a:solidFill>
                  <a:srgbClr val="CCCCCC"/>
                </a:solidFill>
                <a:highlight>
                  <a:schemeClr val="dk1"/>
                </a:highlight>
              </a:rPr>
              <a:t>Is the total amount of matter a planet contains, essentially its "weight". (Jupiter Masses) </a:t>
            </a:r>
            <a:endParaRPr sz="2234">
              <a:solidFill>
                <a:srgbClr val="CCCCCC"/>
              </a:solidFill>
              <a:highlight>
                <a:schemeClr val="dk1"/>
              </a:highlight>
            </a:endParaRPr>
          </a:p>
          <a:p>
            <a:pPr indent="-370473" lvl="0" marL="457200" rtl="0" algn="l">
              <a:spcBef>
                <a:spcPts val="0"/>
              </a:spcBef>
              <a:spcAft>
                <a:spcPts val="0"/>
              </a:spcAft>
              <a:buClr>
                <a:srgbClr val="CCCCCC"/>
              </a:buClr>
              <a:buSzPts val="2234"/>
              <a:buChar char="●"/>
            </a:pPr>
            <a:r>
              <a:rPr b="1" lang="en" sz="2234">
                <a:solidFill>
                  <a:srgbClr val="CCCCCC"/>
                </a:solidFill>
                <a:highlight>
                  <a:schemeClr val="dk1"/>
                </a:highlight>
              </a:rPr>
              <a:t>Planet Radius:</a:t>
            </a:r>
            <a:r>
              <a:rPr lang="en" sz="2234">
                <a:solidFill>
                  <a:srgbClr val="CCCCCC"/>
                </a:solidFill>
                <a:highlight>
                  <a:schemeClr val="dk1"/>
                </a:highlight>
              </a:rPr>
              <a:t> The distance from the center of a planet to its outer surface, essentially representing the physical size of the planet. (Jupiter Radii)</a:t>
            </a:r>
            <a:endParaRPr sz="2234">
              <a:solidFill>
                <a:srgbClr val="CCCCCC"/>
              </a:solidFill>
              <a:highlight>
                <a:schemeClr val="dk1"/>
              </a:highlight>
            </a:endParaRPr>
          </a:p>
          <a:p>
            <a:pPr indent="-389523" lvl="0" marL="457200" rtl="0" algn="l">
              <a:spcBef>
                <a:spcPts val="0"/>
              </a:spcBef>
              <a:spcAft>
                <a:spcPts val="0"/>
              </a:spcAft>
              <a:buClr>
                <a:srgbClr val="CCCCCC"/>
              </a:buClr>
              <a:buSzPts val="2534"/>
              <a:buChar char="●"/>
            </a:pPr>
            <a:r>
              <a:rPr b="1" lang="en" sz="2234">
                <a:solidFill>
                  <a:srgbClr val="CCCCCC"/>
                </a:solidFill>
                <a:highlight>
                  <a:schemeClr val="dk1"/>
                </a:highlight>
              </a:rPr>
              <a:t>Star Distance:</a:t>
            </a:r>
            <a:r>
              <a:rPr b="1" lang="en" sz="1295">
                <a:solidFill>
                  <a:srgbClr val="CCCCCC"/>
                </a:solidFill>
                <a:highlight>
                  <a:schemeClr val="dk1"/>
                </a:highlight>
              </a:rPr>
              <a:t> </a:t>
            </a:r>
            <a:r>
              <a:rPr lang="en" sz="2157">
                <a:solidFill>
                  <a:srgbClr val="CCCCCC"/>
                </a:solidFill>
                <a:highlight>
                  <a:schemeClr val="dk1"/>
                </a:highlight>
              </a:rPr>
              <a:t>The actual distance between a celestial body and its star at any given point in time. (AU)</a:t>
            </a:r>
            <a:endParaRPr sz="2234">
              <a:solidFill>
                <a:srgbClr val="CCCCCC"/>
              </a:solidFill>
              <a:highlight>
                <a:schemeClr val="dk1"/>
              </a:highlight>
            </a:endParaRPr>
          </a:p>
          <a:p>
            <a:pPr indent="-389523" lvl="0" marL="457200" rtl="0" algn="l">
              <a:spcBef>
                <a:spcPts val="0"/>
              </a:spcBef>
              <a:spcAft>
                <a:spcPts val="0"/>
              </a:spcAft>
              <a:buClr>
                <a:srgbClr val="CCCCCC"/>
              </a:buClr>
              <a:buSzPts val="2534"/>
              <a:buChar char="●"/>
            </a:pPr>
            <a:r>
              <a:rPr b="1" lang="en" sz="2234">
                <a:solidFill>
                  <a:srgbClr val="CCCCCC"/>
                </a:solidFill>
                <a:highlight>
                  <a:schemeClr val="dk1"/>
                </a:highlight>
              </a:rPr>
              <a:t>Semi-Major Axis:</a:t>
            </a:r>
            <a:r>
              <a:rPr lang="en" sz="2234">
                <a:solidFill>
                  <a:srgbClr val="CCCCCC"/>
                </a:solidFill>
                <a:highlight>
                  <a:schemeClr val="dk1"/>
                </a:highlight>
              </a:rPr>
              <a:t> </a:t>
            </a:r>
            <a:r>
              <a:rPr lang="en" sz="2052">
                <a:solidFill>
                  <a:srgbClr val="CCCCCC"/>
                </a:solidFill>
                <a:highlight>
                  <a:schemeClr val="dk1"/>
                </a:highlight>
              </a:rPr>
              <a:t>The average distance between a planet and its star.</a:t>
            </a:r>
            <a:endParaRPr sz="4073">
              <a:solidFill>
                <a:srgbClr val="CCCCCC"/>
              </a:solidFill>
              <a:highlight>
                <a:schemeClr val="dk1"/>
              </a:highlight>
            </a:endParaRPr>
          </a:p>
          <a:p>
            <a:pPr indent="-370473" lvl="0" marL="457200" rtl="0" algn="l">
              <a:spcBef>
                <a:spcPts val="0"/>
              </a:spcBef>
              <a:spcAft>
                <a:spcPts val="0"/>
              </a:spcAft>
              <a:buClr>
                <a:srgbClr val="CCCCCC"/>
              </a:buClr>
              <a:buSzPts val="2234"/>
              <a:buChar char="●"/>
            </a:pPr>
            <a:r>
              <a:rPr b="1" lang="en" sz="2234">
                <a:solidFill>
                  <a:srgbClr val="CCCCCC"/>
                </a:solidFill>
                <a:highlight>
                  <a:schemeClr val="dk1"/>
                </a:highlight>
              </a:rPr>
              <a:t>Orbital Period:</a:t>
            </a:r>
            <a:r>
              <a:rPr lang="en" sz="2234">
                <a:solidFill>
                  <a:srgbClr val="CCCCCC"/>
                </a:solidFill>
                <a:highlight>
                  <a:schemeClr val="dk1"/>
                </a:highlight>
              </a:rPr>
              <a:t> Is the time it takes for a planet to complete one orbit around its sun.</a:t>
            </a:r>
            <a:endParaRPr sz="859">
              <a:solidFill>
                <a:srgbClr val="CCCCCC"/>
              </a:solidFill>
              <a:highlight>
                <a:schemeClr val="dk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pic>
        <p:nvPicPr>
          <p:cNvPr id="84" name="Google Shape;84;p17"/>
          <p:cNvPicPr preferRelativeResize="0"/>
          <p:nvPr/>
        </p:nvPicPr>
        <p:blipFill>
          <a:blip r:embed="rId4">
            <a:alphaModFix/>
          </a:blip>
          <a:stretch>
            <a:fillRect/>
          </a:stretch>
        </p:blipFill>
        <p:spPr>
          <a:xfrm>
            <a:off x="467988" y="384175"/>
            <a:ext cx="8208025" cy="4375150"/>
          </a:xfrm>
          <a:prstGeom prst="rect">
            <a:avLst/>
          </a:prstGeom>
          <a:noFill/>
          <a:ln>
            <a:noFill/>
          </a:ln>
        </p:spPr>
      </p:pic>
      <p:pic>
        <p:nvPicPr>
          <p:cNvPr descr="a man in a military uniform is wearing a black hat and a wig . (Provided by Tenor)" id="85" name="Google Shape;85;p17"/>
          <p:cNvPicPr preferRelativeResize="0"/>
          <p:nvPr/>
        </p:nvPicPr>
        <p:blipFill>
          <a:blip r:embed="rId5">
            <a:alphaModFix/>
          </a:blip>
          <a:stretch>
            <a:fillRect/>
          </a:stretch>
        </p:blipFill>
        <p:spPr>
          <a:xfrm>
            <a:off x="6689850" y="680300"/>
            <a:ext cx="1941375" cy="127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pic>
        <p:nvPicPr>
          <p:cNvPr id="90" name="Google Shape;90;p18"/>
          <p:cNvPicPr preferRelativeResize="0"/>
          <p:nvPr/>
        </p:nvPicPr>
        <p:blipFill>
          <a:blip r:embed="rId4">
            <a:alphaModFix/>
          </a:blip>
          <a:stretch>
            <a:fillRect/>
          </a:stretch>
        </p:blipFill>
        <p:spPr>
          <a:xfrm>
            <a:off x="276500" y="280813"/>
            <a:ext cx="8590999" cy="4581875"/>
          </a:xfrm>
          <a:prstGeom prst="rect">
            <a:avLst/>
          </a:prstGeom>
          <a:noFill/>
          <a:ln>
            <a:noFill/>
          </a:ln>
        </p:spPr>
      </p:pic>
      <p:cxnSp>
        <p:nvCxnSpPr>
          <p:cNvPr id="91" name="Google Shape;91;p18"/>
          <p:cNvCxnSpPr/>
          <p:nvPr/>
        </p:nvCxnSpPr>
        <p:spPr>
          <a:xfrm flipH="1" rot="10800000">
            <a:off x="3812500" y="3127650"/>
            <a:ext cx="6300" cy="1409700"/>
          </a:xfrm>
          <a:prstGeom prst="straightConnector1">
            <a:avLst/>
          </a:prstGeom>
          <a:noFill/>
          <a:ln cap="flat" cmpd="sng" w="19050">
            <a:solidFill>
              <a:schemeClr val="accent6"/>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pic>
        <p:nvPicPr>
          <p:cNvPr id="96" name="Google Shape;96;p19"/>
          <p:cNvPicPr preferRelativeResize="0"/>
          <p:nvPr/>
        </p:nvPicPr>
        <p:blipFill>
          <a:blip r:embed="rId4">
            <a:alphaModFix/>
          </a:blip>
          <a:stretch>
            <a:fillRect/>
          </a:stretch>
        </p:blipFill>
        <p:spPr>
          <a:xfrm>
            <a:off x="1365250" y="154063"/>
            <a:ext cx="6413500" cy="4835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20"/>
          <p:cNvSpPr txBox="1"/>
          <p:nvPr/>
        </p:nvSpPr>
        <p:spPr>
          <a:xfrm>
            <a:off x="666875" y="786000"/>
            <a:ext cx="16143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02" name="Google Shape;102;p20"/>
          <p:cNvPicPr preferRelativeResize="0"/>
          <p:nvPr/>
        </p:nvPicPr>
        <p:blipFill>
          <a:blip r:embed="rId4">
            <a:alphaModFix/>
          </a:blip>
          <a:stretch>
            <a:fillRect/>
          </a:stretch>
        </p:blipFill>
        <p:spPr>
          <a:xfrm>
            <a:off x="1282650" y="55763"/>
            <a:ext cx="6578700" cy="5031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4">
            <a:alphaModFix/>
          </a:blip>
          <a:stretch>
            <a:fillRect/>
          </a:stretch>
        </p:blipFill>
        <p:spPr>
          <a:xfrm>
            <a:off x="633225" y="99962"/>
            <a:ext cx="7877551" cy="4943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